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99" r:id="rId4"/>
    <p:sldId id="270" r:id="rId5"/>
    <p:sldId id="271" r:id="rId6"/>
    <p:sldId id="301" r:id="rId7"/>
    <p:sldId id="272" r:id="rId8"/>
    <p:sldId id="256" r:id="rId9"/>
    <p:sldId id="273" r:id="rId10"/>
    <p:sldId id="274" r:id="rId11"/>
    <p:sldId id="257" r:id="rId12"/>
    <p:sldId id="258" r:id="rId13"/>
    <p:sldId id="259" r:id="rId14"/>
    <p:sldId id="303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76" r:id="rId23"/>
    <p:sldId id="275" r:id="rId24"/>
    <p:sldId id="277" r:id="rId25"/>
    <p:sldId id="304" r:id="rId26"/>
    <p:sldId id="280" r:id="rId27"/>
    <p:sldId id="305" r:id="rId28"/>
    <p:sldId id="278" r:id="rId29"/>
    <p:sldId id="281" r:id="rId30"/>
    <p:sldId id="306" r:id="rId31"/>
    <p:sldId id="302" r:id="rId32"/>
    <p:sldId id="282" r:id="rId33"/>
    <p:sldId id="283" r:id="rId34"/>
    <p:sldId id="285" r:id="rId35"/>
    <p:sldId id="288" r:id="rId36"/>
    <p:sldId id="307" r:id="rId37"/>
    <p:sldId id="308" r:id="rId38"/>
    <p:sldId id="289" r:id="rId39"/>
    <p:sldId id="290" r:id="rId40"/>
    <p:sldId id="291" r:id="rId41"/>
    <p:sldId id="300" r:id="rId42"/>
    <p:sldId id="292" r:id="rId43"/>
    <p:sldId id="297" r:id="rId44"/>
    <p:sldId id="293" r:id="rId45"/>
    <p:sldId id="294" r:id="rId46"/>
    <p:sldId id="295" r:id="rId47"/>
    <p:sldId id="296" r:id="rId48"/>
    <p:sldId id="261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3BA0-D327-4684-9DDE-B15E9087F1BC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961F-68C8-43E5-9CD9-CC26248F9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nny_edge_detecto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Combination of Classifiers </a:t>
            </a:r>
            <a:r>
              <a:rPr lang="en-US" b="1" dirty="0" smtClean="0">
                <a:solidFill>
                  <a:srgbClr val="FF3300"/>
                </a:solidFill>
              </a:rPr>
              <a:t>for Indoor Room Recognition </a:t>
            </a:r>
            <a:r>
              <a:rPr lang="en-US" b="1" dirty="0" smtClean="0"/>
              <a:t>CGS participation at ImageCLEF2010 Robot Vision Task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2305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Walter </a:t>
            </a:r>
            <a:r>
              <a:rPr lang="en-US" dirty="0" err="1"/>
              <a:t>Lucetti</a:t>
            </a:r>
            <a:r>
              <a:rPr lang="en-US" dirty="0"/>
              <a:t>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Emanuel </a:t>
            </a:r>
            <a:r>
              <a:rPr lang="en-US" dirty="0" err="1"/>
              <a:t>Luchetti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it-IT" dirty="0"/>
              <a:t>Gustavo Stefanini </a:t>
            </a:r>
            <a:endParaRPr lang="it-IT" dirty="0" smtClean="0"/>
          </a:p>
          <a:p>
            <a:pPr algn="ctr">
              <a:buNone/>
            </a:pPr>
            <a:r>
              <a:rPr lang="it-IT" dirty="0" smtClean="0"/>
              <a:t>Advanced </a:t>
            </a:r>
            <a:r>
              <a:rPr lang="it-IT" dirty="0"/>
              <a:t>Robotics Research Center Scuola Superiore di Studi e Perfezionamento Sant’Anna </a:t>
            </a:r>
          </a:p>
          <a:p>
            <a:pPr algn="ctr">
              <a:buNone/>
            </a:pPr>
            <a:r>
              <a:rPr lang="en-US" dirty="0"/>
              <a:t>w.lucetti@sssup.it e.luchetti@sssup.it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Motivation for this type of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715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Many </a:t>
            </a:r>
            <a:r>
              <a:rPr lang="en-US" dirty="0"/>
              <a:t>method of Image Classification using machine learning techniques were implemented using a single type of features extracted from single image or Stereo Images couple.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classification made on one type of features works well only on a well stated kind of environment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(</a:t>
            </a:r>
            <a:r>
              <a:rPr lang="en-US" dirty="0"/>
              <a:t>i.e. texture features extraction is right for highly repetitive images, but is not informative for homogeneous images).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Combining </a:t>
            </a:r>
            <a:r>
              <a:rPr lang="en-US" dirty="0"/>
              <a:t>different kind of </a:t>
            </a:r>
            <a:r>
              <a:rPr lang="en-US" i="1" dirty="0"/>
              <a:t>Level-0 classifiers allows to choose the classifier that gives the correct reply according to the image presented as input at the system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</a:t>
            </a:r>
            <a:r>
              <a:rPr lang="en-US" i="1" dirty="0"/>
              <a:t>Level-1 is capable of taking several classifier outputs as input and to learn from training data how well they perform and how their outputs should be combined. 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Final </a:t>
            </a:r>
            <a:r>
              <a:rPr lang="en-US" i="1" dirty="0"/>
              <a:t>results confirmed the strength of the method (</a:t>
            </a:r>
            <a:r>
              <a:rPr lang="en-US" i="1" dirty="0">
                <a:solidFill>
                  <a:srgbClr val="FF0000"/>
                </a:solidFill>
              </a:rPr>
              <a:t>Par. 7</a:t>
            </a:r>
            <a:r>
              <a:rPr lang="en-US" i="1" dirty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Level-0: a Pool of Experts 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Level-0 </a:t>
            </a:r>
            <a:r>
              <a:rPr lang="en-US" i="1" dirty="0"/>
              <a:t>stage that we realized is composed of a total of ten classifiers, five set of two kind of classifiers working in couple: </a:t>
            </a:r>
            <a:endParaRPr lang="en-US" i="1" dirty="0" smtClean="0"/>
          </a:p>
          <a:p>
            <a:pPr marL="914400" lvl="1" indent="-514350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Machines </a:t>
            </a:r>
            <a:r>
              <a:rPr lang="en-US" i="1" dirty="0"/>
              <a:t>[10] </a:t>
            </a:r>
            <a:endParaRPr lang="en-US" i="1" dirty="0" smtClean="0"/>
          </a:p>
          <a:p>
            <a:pPr lvl="1"/>
            <a:r>
              <a:rPr lang="en-US" i="1" dirty="0" smtClean="0"/>
              <a:t>and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Classifier </a:t>
            </a:r>
            <a:r>
              <a:rPr lang="en-US" i="1" dirty="0"/>
              <a:t>[11</a:t>
            </a:r>
            <a:r>
              <a:rPr lang="en-US" i="1" dirty="0" smtClean="0"/>
              <a:t>].</a:t>
            </a:r>
          </a:p>
          <a:p>
            <a:endParaRPr lang="en-US" i="1" dirty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[10] </a:t>
            </a:r>
            <a:r>
              <a:rPr lang="en-US" dirty="0" smtClean="0"/>
              <a:t>J. </a:t>
            </a:r>
            <a:r>
              <a:rPr lang="en-US" dirty="0" err="1" smtClean="0"/>
              <a:t>Shawe</a:t>
            </a:r>
            <a:r>
              <a:rPr lang="en-US" dirty="0" smtClean="0"/>
              <a:t>-Taylor, N. </a:t>
            </a:r>
            <a:r>
              <a:rPr lang="en-US" dirty="0" err="1" smtClean="0"/>
              <a:t>Cristianini</a:t>
            </a:r>
            <a:r>
              <a:rPr lang="en-US" dirty="0" smtClean="0"/>
              <a:t>, “Support Vector Machines and other kernel-based learning methods”- Cambridge University Press, 2000.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[11] </a:t>
            </a:r>
            <a:r>
              <a:rPr lang="en-US" dirty="0" smtClean="0"/>
              <a:t>K. </a:t>
            </a:r>
            <a:r>
              <a:rPr lang="en-US" dirty="0" err="1" smtClean="0"/>
              <a:t>Fukunaga</a:t>
            </a:r>
            <a:r>
              <a:rPr lang="en-US" dirty="0" smtClean="0"/>
              <a:t>. “Introduction to Statistical Pattern Recognition. second ed.”, New York: Academic Press, 1990. </a:t>
            </a:r>
          </a:p>
          <a:p>
            <a:pPr marL="914400" lvl="1" indent="-514350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274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Five different sets of visual features are extracted from every pair of stereo image (</a:t>
            </a:r>
            <a:r>
              <a:rPr lang="en-US" sz="1600" b="1" dirty="0" smtClean="0">
                <a:solidFill>
                  <a:srgbClr val="FF3300"/>
                </a:solidFill>
              </a:rPr>
              <a:t>Fig. 2</a:t>
            </a:r>
            <a:r>
              <a:rPr lang="en-US" sz="1600" b="1" dirty="0" smtClean="0"/>
              <a:t>) of the dataset: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Color Features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 Texture Features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 Segment Features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 Depth Features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 3D Space Features 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Every couple of classifiers is trained on the same set of visual features such to obtain two different replies of the same type, such to increase the probability of obtaining a correct classification.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25600" r="6000" b="21333"/>
          <a:stretch>
            <a:fillRect/>
          </a:stretch>
        </p:blipFill>
        <p:spPr bwMode="auto">
          <a:xfrm>
            <a:off x="0" y="3035194"/>
            <a:ext cx="9144000" cy="382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Various  Features </a:t>
            </a:r>
            <a:endParaRPr lang="en-US" sz="166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858000" cy="5029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Color Features </a:t>
            </a:r>
            <a:endParaRPr lang="en-US" sz="11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16002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Fig. 3. Color feature extraction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20667" b="6400"/>
          <a:stretch>
            <a:fillRect/>
          </a:stretch>
        </p:blipFill>
        <p:spPr bwMode="auto">
          <a:xfrm>
            <a:off x="0" y="1669866"/>
            <a:ext cx="6324600" cy="5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0"/>
            <a:ext cx="30480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Left image of every frame stereo couple is converted from RGB to </a:t>
            </a:r>
            <a:r>
              <a:rPr lang="en-US" sz="2400" i="1" dirty="0" err="1" smtClean="0"/>
              <a:t>Luv</a:t>
            </a:r>
            <a:r>
              <a:rPr lang="en-US" sz="2400" i="1" dirty="0" smtClean="0"/>
              <a:t> color mode (</a:t>
            </a:r>
            <a:r>
              <a:rPr lang="en-US" sz="2400" b="1" i="1" dirty="0" smtClean="0"/>
              <a:t>Fig. 3) and divided in nine sub-image. </a:t>
            </a:r>
          </a:p>
          <a:p>
            <a:pPr marL="514350" indent="-514350">
              <a:buFont typeface="+mj-lt"/>
              <a:buAutoNum type="arabicPeriod"/>
            </a:pPr>
            <a:endParaRPr lang="en-US" sz="2400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 smtClean="0"/>
              <a:t>From every sub-image are extracted mean and standard deviation of each of the three image channels for a total of 54 features. 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162800" cy="5410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Texture Features </a:t>
            </a:r>
            <a:endParaRPr lang="en-US" sz="8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1447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/>
              <a:t>Fig. 4. Texture Features Extraction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0"/>
            <a:ext cx="2971800" cy="61261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Left image of every frame stereo couple is divided in nine sub-image that are processed </a:t>
            </a:r>
            <a:r>
              <a:rPr lang="en-US" sz="2000" dirty="0" smtClean="0"/>
              <a:t>with </a:t>
            </a:r>
            <a:r>
              <a:rPr lang="en-US" sz="2000" i="1" dirty="0" smtClean="0"/>
              <a:t>Discrete Fourier Transform to extract frequency components (</a:t>
            </a:r>
            <a:r>
              <a:rPr lang="en-US" sz="2000" b="1" i="1" dirty="0" smtClean="0">
                <a:solidFill>
                  <a:srgbClr val="FF3300"/>
                </a:solidFill>
              </a:rPr>
              <a:t>Fig. 4</a:t>
            </a:r>
            <a:r>
              <a:rPr lang="en-US" sz="2000" b="1" i="1" dirty="0" smtClean="0"/>
              <a:t>). </a:t>
            </a:r>
            <a:endParaRPr lang="en-US" sz="2400" b="1" i="1" dirty="0" smtClean="0"/>
          </a:p>
          <a:p>
            <a:pPr marL="514350" indent="-514350">
              <a:buFont typeface="+mj-lt"/>
              <a:buAutoNum type="arabicPeriod"/>
            </a:pPr>
            <a:endParaRPr lang="en-US" sz="2400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i="1" dirty="0" smtClean="0">
                <a:solidFill>
                  <a:srgbClr val="FF3300"/>
                </a:solidFill>
              </a:rPr>
              <a:t>Magnitude spectrum </a:t>
            </a:r>
            <a:r>
              <a:rPr lang="en-US" sz="2000" b="1" i="1" dirty="0" smtClean="0"/>
              <a:t>of each sub-image is calculated and are extracted frequency and phase of the ten higher power components, for a total of 180 features. 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000" t="9600" r="18667" b="5333"/>
          <a:stretch>
            <a:fillRect/>
          </a:stretch>
        </p:blipFill>
        <p:spPr bwMode="auto">
          <a:xfrm>
            <a:off x="0" y="1658212"/>
            <a:ext cx="6194133" cy="519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 Segment Features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Left </a:t>
            </a:r>
            <a:r>
              <a:rPr lang="en-US" dirty="0"/>
              <a:t>image from every frame is filtered using </a:t>
            </a:r>
            <a:r>
              <a:rPr lang="en-US" i="1" dirty="0"/>
              <a:t>Canny Edge Detector algorithm [12] and from result image are extracted 30 line segments </a:t>
            </a:r>
            <a:r>
              <a:rPr lang="en-US" i="1" dirty="0">
                <a:solidFill>
                  <a:srgbClr val="FF3300"/>
                </a:solidFill>
              </a:rPr>
              <a:t>(</a:t>
            </a:r>
            <a:r>
              <a:rPr lang="en-US" b="1" i="1" dirty="0">
                <a:solidFill>
                  <a:srgbClr val="FF3300"/>
                </a:solidFill>
              </a:rPr>
              <a:t>Fig. 5</a:t>
            </a:r>
            <a:r>
              <a:rPr lang="en-US" b="1" i="1" dirty="0"/>
              <a:t>) using Probabilistic Hough Transform [8]. </a:t>
            </a:r>
            <a:endParaRPr lang="en-US" b="1" i="1" dirty="0" smtClean="0"/>
          </a:p>
          <a:p>
            <a:pPr marL="914400" lvl="1" indent="-514350"/>
            <a:r>
              <a:rPr lang="en-US" dirty="0" smtClean="0"/>
              <a:t>[12] “Canny Edge Detector” - </a:t>
            </a:r>
            <a:r>
              <a:rPr lang="en-US" dirty="0" smtClean="0">
                <a:hlinkClick r:id="rId2"/>
              </a:rPr>
              <a:t>http://en.wikipedia.org/wiki/Canny_edge_detector</a:t>
            </a:r>
            <a:r>
              <a:rPr lang="en-US" dirty="0" smtClean="0"/>
              <a:t>.</a:t>
            </a:r>
          </a:p>
          <a:p>
            <a:pPr marL="914400" lvl="1" indent="-514350"/>
            <a:r>
              <a:rPr lang="en-US" dirty="0" smtClean="0"/>
              <a:t> [8] </a:t>
            </a:r>
            <a:r>
              <a:rPr lang="en-US" dirty="0" err="1" smtClean="0"/>
              <a:t>Matas</a:t>
            </a:r>
            <a:r>
              <a:rPr lang="en-US" dirty="0" smtClean="0"/>
              <a:t>, J. and </a:t>
            </a:r>
            <a:r>
              <a:rPr lang="en-US" dirty="0" err="1" smtClean="0"/>
              <a:t>Galambos</a:t>
            </a:r>
            <a:r>
              <a:rPr lang="en-US" dirty="0" smtClean="0"/>
              <a:t>, C. and Kittler, J.V., “Progressive Probabilistic Hough Transform”, </a:t>
            </a:r>
            <a:r>
              <a:rPr lang="en-US" i="1" dirty="0" smtClean="0"/>
              <a:t>BMVC98, 1998. 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For </a:t>
            </a:r>
            <a:r>
              <a:rPr lang="en-US" b="1" i="1" dirty="0"/>
              <a:t>every segment are extracted length and angle for a total of 60 features.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0"/>
            <a:ext cx="2362200" cy="6126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Left image from every frame is filtered using </a:t>
            </a:r>
            <a:r>
              <a:rPr lang="en-US" i="1" dirty="0" smtClean="0"/>
              <a:t>Canny Edge Detector algorithm and from result image are extracted 30 line segments</a:t>
            </a:r>
            <a:r>
              <a:rPr lang="en-US" b="1" i="1" dirty="0" smtClean="0"/>
              <a:t> using Probabilistic Hough Transform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667" t="9600" r="5333" b="6400"/>
          <a:stretch>
            <a:fillRect/>
          </a:stretch>
        </p:blipFill>
        <p:spPr bwMode="auto">
          <a:xfrm>
            <a:off x="0" y="1219200"/>
            <a:ext cx="687392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Abstract.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4403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This </a:t>
            </a:r>
            <a:r>
              <a:rPr lang="en-US" sz="2000" b="1" dirty="0"/>
              <a:t>paper represents a description of our approach to the problem of topological localization of a mobile robot using visual information</a:t>
            </a:r>
            <a:r>
              <a:rPr lang="en-US" sz="20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 </a:t>
            </a:r>
            <a:r>
              <a:rPr lang="en-US" sz="2000" b="1" dirty="0"/>
              <a:t>Our method has been developed for </a:t>
            </a:r>
            <a:r>
              <a:rPr lang="en-US" sz="2000" b="1" dirty="0" err="1"/>
              <a:t>ImageCLEF</a:t>
            </a:r>
            <a:r>
              <a:rPr lang="en-US" sz="2000" b="1" dirty="0"/>
              <a:t> 2010 Robot Vision Task challenge. 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endParaRPr lang="en-US" sz="2000" b="1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The </a:t>
            </a:r>
            <a:r>
              <a:rPr lang="en-US" sz="2000" b="1" dirty="0"/>
              <a:t>challenge was focused on the problem of visual place classification, with a special focus on generalization. 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endParaRPr lang="en-US" sz="2000" b="1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The </a:t>
            </a:r>
            <a:r>
              <a:rPr lang="en-US" sz="2000" b="1" dirty="0"/>
              <a:t>goal was to recognize rooms by the images captured with a stereo camera mounted on a mobile robot within an office environment. 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endParaRPr lang="en-US" sz="2000" b="1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Algorithms </a:t>
            </a:r>
            <a:r>
              <a:rPr lang="en-US" sz="2000" b="1" dirty="0"/>
              <a:t>should be able to reply to question “Where are you?”, saying “I don’t know” if the room analyzed was not presented during training phase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 Depth Features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every frame stereo couple disparity map is calculated (</a:t>
            </a:r>
            <a:r>
              <a:rPr lang="en-US" b="1" dirty="0">
                <a:solidFill>
                  <a:srgbClr val="FF3300"/>
                </a:solidFill>
              </a:rPr>
              <a:t>Fig. 6</a:t>
            </a:r>
            <a:r>
              <a:rPr lang="en-US" b="1" dirty="0"/>
              <a:t>) using </a:t>
            </a:r>
            <a:r>
              <a:rPr lang="en-US" b="1" i="1" dirty="0"/>
              <a:t>Semi-Global Block Matching Stereo Correspondence algorithm [9]. </a:t>
            </a:r>
            <a:endParaRPr lang="en-US" b="1" i="1" dirty="0" smtClean="0"/>
          </a:p>
          <a:p>
            <a:pPr marL="914400" lvl="1" indent="-514350"/>
            <a:r>
              <a:rPr lang="en-US" dirty="0" smtClean="0"/>
              <a:t>[9] H. </a:t>
            </a:r>
            <a:r>
              <a:rPr lang="en-US" dirty="0" err="1" smtClean="0"/>
              <a:t>Hirschmuller</a:t>
            </a:r>
            <a:r>
              <a:rPr lang="en-US" dirty="0" smtClean="0"/>
              <a:t>, “Stereo Vision in Structured Environments by Consistent Semi-Global Matching”, </a:t>
            </a:r>
            <a:r>
              <a:rPr lang="en-US" i="1" dirty="0" smtClean="0"/>
              <a:t>CVPR (2)'06, pp. 2386-2393, 2006. 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Disparity </a:t>
            </a:r>
            <a:r>
              <a:rPr lang="en-US" b="1" i="1" dirty="0"/>
              <a:t>map is divided in nine grayscale sub-images, and from each sub-image are extracted mean and standard deviation for a total of 18 features.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0"/>
            <a:ext cx="2743200" cy="6126163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every frame stereo couple disparity map is calculated (</a:t>
            </a:r>
            <a:r>
              <a:rPr lang="en-US" sz="3600" b="1" dirty="0" smtClean="0">
                <a:solidFill>
                  <a:srgbClr val="FF3300"/>
                </a:solidFill>
              </a:rPr>
              <a:t>Fig. 6</a:t>
            </a:r>
            <a:r>
              <a:rPr lang="en-US" sz="3600" b="1" dirty="0" smtClean="0"/>
              <a:t>)</a:t>
            </a:r>
          </a:p>
          <a:p>
            <a:r>
              <a:rPr lang="en-US" sz="3600" b="1" dirty="0" smtClean="0"/>
              <a:t> </a:t>
            </a:r>
            <a:r>
              <a:rPr lang="en-US" sz="2400" b="1" dirty="0" smtClean="0"/>
              <a:t>using </a:t>
            </a:r>
            <a:r>
              <a:rPr lang="en-US" sz="2400" b="1" i="1" dirty="0" smtClean="0"/>
              <a:t>Semi-Global Block Matching Stereo Correspondence algorithm . </a:t>
            </a:r>
            <a:endParaRPr lang="en-US" sz="3600" b="1" i="1" dirty="0" smtClean="0"/>
          </a:p>
          <a:p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42000" b="32000"/>
          <a:stretch>
            <a:fillRect/>
          </a:stretch>
        </p:blipFill>
        <p:spPr bwMode="auto">
          <a:xfrm>
            <a:off x="0" y="1186601"/>
            <a:ext cx="6629400" cy="56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0"/>
            <a:ext cx="3048000" cy="6126163"/>
          </a:xfrm>
        </p:spPr>
        <p:txBody>
          <a:bodyPr/>
          <a:lstStyle/>
          <a:p>
            <a:r>
              <a:rPr lang="en-US" dirty="0" smtClean="0"/>
              <a:t>Using stereo system </a:t>
            </a:r>
            <a:r>
              <a:rPr lang="en-US" i="1" dirty="0" smtClean="0"/>
              <a:t>Intrinsic Parameters every pixel of Disparity Map is projected in 3D space coordinates system (</a:t>
            </a:r>
            <a:r>
              <a:rPr lang="en-US" b="1" i="1" dirty="0" smtClean="0">
                <a:solidFill>
                  <a:srgbClr val="FF3300"/>
                </a:solidFill>
              </a:rPr>
              <a:t>Fig. 7</a:t>
            </a:r>
            <a:r>
              <a:rPr lang="en-US" b="1" i="1" dirty="0" smtClean="0"/>
              <a:t>).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667" t="19200" r="38667" b="18133"/>
          <a:stretch>
            <a:fillRect/>
          </a:stretch>
        </p:blipFill>
        <p:spPr bwMode="auto">
          <a:xfrm>
            <a:off x="0" y="685800"/>
            <a:ext cx="609314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  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Space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Space </a:t>
            </a: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</a:t>
            </a:r>
            <a:endParaRPr lang="en-US" sz="5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i="1" dirty="0" smtClean="0"/>
              <a:t>From </a:t>
            </a:r>
            <a:r>
              <a:rPr lang="en-US" sz="3600" b="1" i="1" dirty="0"/>
              <a:t>3D Space Information are extracted </a:t>
            </a:r>
            <a:r>
              <a:rPr lang="en-US" sz="3600" b="1" i="1" dirty="0">
                <a:solidFill>
                  <a:srgbClr val="FF0000"/>
                </a:solidFill>
              </a:rPr>
              <a:t>seven </a:t>
            </a:r>
            <a:r>
              <a:rPr lang="en-US" sz="3600" b="1" i="1" dirty="0"/>
              <a:t>features: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i="1" dirty="0" smtClean="0">
                <a:solidFill>
                  <a:srgbClr val="3333FF"/>
                </a:solidFill>
              </a:rPr>
              <a:t>mean</a:t>
            </a:r>
            <a:r>
              <a:rPr lang="en-US" sz="3200" i="1" dirty="0" smtClean="0"/>
              <a:t> </a:t>
            </a:r>
            <a:r>
              <a:rPr lang="en-US" sz="3200" i="1" dirty="0"/>
              <a:t>and </a:t>
            </a:r>
            <a:r>
              <a:rPr lang="en-US" sz="3200" i="1" dirty="0">
                <a:solidFill>
                  <a:srgbClr val="3333FF"/>
                </a:solidFill>
              </a:rPr>
              <a:t>standard deviation </a:t>
            </a:r>
            <a:r>
              <a:rPr lang="en-US" sz="3200" i="1" dirty="0"/>
              <a:t>of </a:t>
            </a:r>
            <a:r>
              <a:rPr lang="en-US" sz="3200" i="1" dirty="0">
                <a:solidFill>
                  <a:srgbClr val="FF0000"/>
                </a:solidFill>
              </a:rPr>
              <a:t>distance</a:t>
            </a:r>
            <a:r>
              <a:rPr lang="en-US" sz="3200" i="1" dirty="0"/>
              <a:t> of </a:t>
            </a:r>
            <a:r>
              <a:rPr lang="en-US" sz="3200" i="1" dirty="0">
                <a:solidFill>
                  <a:srgbClr val="FF0000"/>
                </a:solidFill>
              </a:rPr>
              <a:t>each 3D point </a:t>
            </a:r>
            <a:r>
              <a:rPr lang="en-US" sz="3200" i="1" dirty="0"/>
              <a:t>from robot reference system origin;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i="1" dirty="0" smtClean="0">
                <a:solidFill>
                  <a:srgbClr val="3333FF"/>
                </a:solidFill>
              </a:rPr>
              <a:t>mean </a:t>
            </a:r>
            <a:r>
              <a:rPr lang="en-US" sz="3200" i="1" dirty="0">
                <a:solidFill>
                  <a:srgbClr val="3333FF"/>
                </a:solidFill>
              </a:rPr>
              <a:t>and standard deviation </a:t>
            </a:r>
            <a:r>
              <a:rPr lang="en-US" sz="3200" i="1" dirty="0"/>
              <a:t>of </a:t>
            </a:r>
            <a:r>
              <a:rPr lang="en-US" sz="3200" i="1" dirty="0">
                <a:solidFill>
                  <a:srgbClr val="FF0000"/>
                </a:solidFill>
              </a:rPr>
              <a:t>height</a:t>
            </a:r>
            <a:r>
              <a:rPr lang="en-US" sz="3200" i="1" dirty="0"/>
              <a:t> of every 3D point;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i="1" dirty="0" smtClean="0">
                <a:solidFill>
                  <a:srgbClr val="3333FF"/>
                </a:solidFill>
              </a:rPr>
              <a:t>mean</a:t>
            </a:r>
            <a:r>
              <a:rPr lang="en-US" sz="3200" i="1" dirty="0">
                <a:solidFill>
                  <a:srgbClr val="3333FF"/>
                </a:solidFill>
              </a:rPr>
              <a:t>, standard deviation </a:t>
            </a:r>
            <a:r>
              <a:rPr lang="en-US" sz="3200" i="1" dirty="0"/>
              <a:t>and maximum of </a:t>
            </a:r>
            <a:r>
              <a:rPr lang="en-US" sz="3200" i="1" dirty="0">
                <a:solidFill>
                  <a:srgbClr val="FF3300"/>
                </a:solidFill>
              </a:rPr>
              <a:t>depth</a:t>
            </a:r>
            <a:r>
              <a:rPr lang="en-US" sz="3200" i="1" dirty="0"/>
              <a:t> (Z coordinate) values. 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Level-1: Regression Stage 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Level-1: Regression Stage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Classifiers </a:t>
            </a:r>
            <a:r>
              <a:rPr lang="en-US" dirty="0"/>
              <a:t>labels obtained at Level-0 stage are </a:t>
            </a:r>
            <a:r>
              <a:rPr lang="en-US" i="1" dirty="0">
                <a:solidFill>
                  <a:srgbClr val="3333FF"/>
                </a:solidFill>
              </a:rPr>
              <a:t>combined</a:t>
            </a:r>
            <a:r>
              <a:rPr lang="en-US" dirty="0"/>
              <a:t> to produce a set of </a:t>
            </a:r>
            <a:r>
              <a:rPr lang="en-US" i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Values</a:t>
            </a:r>
            <a:r>
              <a:rPr lang="en-US" i="1" dirty="0"/>
              <a:t>. 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To </a:t>
            </a:r>
            <a:r>
              <a:rPr lang="en-US" i="1" dirty="0"/>
              <a:t>choose the best approach we analyzed four different algorithms for Level-1 stage: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Committee </a:t>
            </a:r>
            <a:r>
              <a:rPr lang="en-US" dirty="0">
                <a:solidFill>
                  <a:srgbClr val="00B0F0"/>
                </a:solidFill>
              </a:rPr>
              <a:t>of Experts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Stacked </a:t>
            </a:r>
            <a:r>
              <a:rPr lang="en-US" dirty="0"/>
              <a:t>Regression using </a:t>
            </a:r>
            <a:r>
              <a:rPr lang="en-US" dirty="0">
                <a:solidFill>
                  <a:srgbClr val="FF0000"/>
                </a:solidFill>
              </a:rPr>
              <a:t>Support Vector Machines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Stacked </a:t>
            </a:r>
            <a:r>
              <a:rPr lang="en-US" dirty="0"/>
              <a:t>Regression using </a:t>
            </a:r>
            <a:r>
              <a:rPr lang="en-US" dirty="0">
                <a:solidFill>
                  <a:srgbClr val="C00000"/>
                </a:solidFill>
              </a:rPr>
              <a:t>Artificial Neural Network </a:t>
            </a:r>
            <a:endParaRPr lang="en-US" dirty="0" smtClean="0">
              <a:solidFill>
                <a:srgbClr val="C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Linear Weighted </a:t>
            </a:r>
            <a:r>
              <a:rPr lang="en-US" dirty="0"/>
              <a:t>Combination of the previous three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Committee of Experts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000" t="11733" r="16667" b="11733"/>
          <a:stretch>
            <a:fillRect/>
          </a:stretch>
        </p:blipFill>
        <p:spPr bwMode="auto">
          <a:xfrm>
            <a:off x="0" y="1344677"/>
            <a:ext cx="9143999" cy="551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4.1. Committee of Experts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5105400"/>
            <a:ext cx="3810000" cy="1752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Fig. 8. Committee of Experts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Committee of Experts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505200" cy="5181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 to improve regression estimates.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used for regression and classification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 has multiple output values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algorithm from right estimates a target function h(x) giving N replies 1j(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with j=1,..N and j = 1,.. M,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M is the number of the classes and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ndicator Function is defined as: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4667" t="58667" r="45333" b="27733"/>
          <a:stretch>
            <a:fillRect/>
          </a:stretch>
        </p:blipFill>
        <p:spPr bwMode="auto">
          <a:xfrm>
            <a:off x="304800" y="5334000"/>
            <a:ext cx="2248431" cy="9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0" t="13867" r="16667" b="13867"/>
          <a:stretch>
            <a:fillRect/>
          </a:stretch>
        </p:blipFill>
        <p:spPr bwMode="auto">
          <a:xfrm>
            <a:off x="4038601" y="0"/>
            <a:ext cx="5105399" cy="29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1333" t="30933" r="36667" b="45867"/>
          <a:stretch>
            <a:fillRect/>
          </a:stretch>
        </p:blipFill>
        <p:spPr bwMode="auto">
          <a:xfrm>
            <a:off x="4038600" y="4191000"/>
            <a:ext cx="4683311" cy="161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30480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reply of each j-</a:t>
            </a:r>
            <a:r>
              <a:rPr lang="en-US" dirty="0" err="1" smtClean="0"/>
              <a:t>th</a:t>
            </a:r>
            <a:r>
              <a:rPr lang="en-US" dirty="0" smtClean="0"/>
              <a:t> Level-0 expert (1</a:t>
            </a:r>
            <a:r>
              <a:rPr lang="en-US" baseline="-25000" dirty="0" smtClean="0"/>
              <a:t>j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)) indicates one (</a:t>
            </a:r>
            <a:r>
              <a:rPr lang="en-US" dirty="0" err="1" smtClean="0"/>
              <a:t>i-th</a:t>
            </a:r>
            <a:r>
              <a:rPr lang="en-US" dirty="0" smtClean="0"/>
              <a:t>) of the M available classes.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N outputs coming from Level-0 are linearly combined using weights: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5867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weights </a:t>
            </a:r>
            <a:r>
              <a:rPr lang="en-US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baseline="-250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are manually assigned to each expert, according to the accuracy evaluated in classifying Validation Set images.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400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Stacked Regression 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Abstract.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791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 </a:t>
            </a:r>
            <a:r>
              <a:rPr lang="en-US" sz="1800" b="1" dirty="0"/>
              <a:t>For the challenge three sequences were given: Training Set, Validation Set and Test Set acquired on three different floors of the same building</a:t>
            </a:r>
            <a:r>
              <a:rPr lang="en-US" sz="18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 </a:t>
            </a:r>
            <a:r>
              <a:rPr lang="en-US" sz="1800" b="1" dirty="0"/>
              <a:t>We chose to approach the challenge realizing a multi-Level machine learning architecture, made of a first “weak” classifiers </a:t>
            </a:r>
            <a:endParaRPr lang="en-US" sz="1800" b="1" dirty="0" smtClean="0"/>
          </a:p>
          <a:p>
            <a:pPr marL="514350" indent="-514350">
              <a:buFont typeface="+mj-lt"/>
              <a:buAutoNum type="arabicPeriod"/>
            </a:pP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Level </a:t>
            </a:r>
            <a:r>
              <a:rPr lang="en-US" sz="1800" b="1" dirty="0"/>
              <a:t>based on visual features extracted from images and of a second Level performing fusion of first Level outputs. </a:t>
            </a:r>
            <a:endParaRPr lang="en-US" sz="1800" b="1" dirty="0" smtClean="0"/>
          </a:p>
          <a:p>
            <a:pPr marL="514350" indent="-514350">
              <a:buFont typeface="+mj-lt"/>
              <a:buAutoNum type="arabicPeriod"/>
            </a:pP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We </a:t>
            </a:r>
            <a:r>
              <a:rPr lang="en-US" sz="1800" b="1" dirty="0"/>
              <a:t>developed four configurations to determine the best approach to problem solving</a:t>
            </a:r>
            <a:r>
              <a:rPr lang="en-US" sz="1800" b="1" dirty="0" smtClean="0"/>
              <a:t>:</a:t>
            </a:r>
          </a:p>
          <a:p>
            <a:pPr marL="914400" lvl="1" indent="-514350"/>
            <a:r>
              <a:rPr lang="en-US" sz="1600" b="1" dirty="0" smtClean="0"/>
              <a:t> </a:t>
            </a:r>
            <a:r>
              <a:rPr lang="en-US" sz="1600" b="1" dirty="0"/>
              <a:t>Committees of Experts, </a:t>
            </a:r>
            <a:endParaRPr lang="en-US" sz="1600" b="1" dirty="0" smtClean="0"/>
          </a:p>
          <a:p>
            <a:pPr marL="914400" lvl="1" indent="-514350"/>
            <a:r>
              <a:rPr lang="en-US" sz="1600" b="1" dirty="0" smtClean="0"/>
              <a:t>Stacked </a:t>
            </a:r>
            <a:r>
              <a:rPr lang="en-US" sz="1600" b="1" dirty="0"/>
              <a:t>Regression with Support Vector Machines stage, </a:t>
            </a:r>
            <a:endParaRPr lang="en-US" sz="1600" b="1" dirty="0" smtClean="0"/>
          </a:p>
          <a:p>
            <a:pPr marL="914400" lvl="1" indent="-514350"/>
            <a:r>
              <a:rPr lang="en-US" sz="1600" b="1" dirty="0" smtClean="0"/>
              <a:t>Stacked </a:t>
            </a:r>
            <a:r>
              <a:rPr lang="en-US" sz="1600" b="1" dirty="0"/>
              <a:t>Regression with Artificial Neural Network stage, </a:t>
            </a:r>
            <a:endParaRPr lang="en-US" sz="1600" b="1" dirty="0" smtClean="0"/>
          </a:p>
          <a:p>
            <a:pPr marL="914400" lvl="1" indent="-514350"/>
            <a:r>
              <a:rPr lang="en-US" sz="1600" b="1" dirty="0" smtClean="0"/>
              <a:t>Weighted </a:t>
            </a:r>
            <a:r>
              <a:rPr lang="en-US" sz="1600" b="1" dirty="0"/>
              <a:t>Linear Combination of all the three previous methods. </a:t>
            </a:r>
            <a:endParaRPr lang="en-US" sz="1600" b="1" dirty="0" smtClean="0"/>
          </a:p>
          <a:p>
            <a:pPr marL="514350" indent="-514350">
              <a:buFont typeface="+mj-lt"/>
              <a:buAutoNum type="arabicPeriod"/>
            </a:pP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Finally </a:t>
            </a:r>
            <a:r>
              <a:rPr lang="en-US" sz="1800" b="1" dirty="0"/>
              <a:t>the result of twenty RUNs, five RUNs for each of the four different system configurations, were submitted at </a:t>
            </a:r>
            <a:r>
              <a:rPr lang="en-US" sz="1800" b="1" dirty="0" err="1"/>
              <a:t>ImageCLEF</a:t>
            </a:r>
            <a:r>
              <a:rPr lang="en-US" sz="1800" b="1" dirty="0"/>
              <a:t> challenge. </a:t>
            </a:r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4.2. Stacked Regression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Stacked </a:t>
            </a:r>
            <a:r>
              <a:rPr lang="en-US" b="1" dirty="0">
                <a:solidFill>
                  <a:srgbClr val="FF0000"/>
                </a:solidFill>
              </a:rPr>
              <a:t>Regression </a:t>
            </a:r>
            <a:r>
              <a:rPr lang="en-US" b="1" dirty="0"/>
              <a:t>(SR) [6] is based on </a:t>
            </a:r>
            <a:r>
              <a:rPr lang="en-US" b="1" dirty="0">
                <a:solidFill>
                  <a:srgbClr val="00B050"/>
                </a:solidFill>
              </a:rPr>
              <a:t>Stacked Generalization </a:t>
            </a:r>
            <a:r>
              <a:rPr lang="en-US" b="1" dirty="0"/>
              <a:t>(SG) method, introduced by </a:t>
            </a:r>
            <a:r>
              <a:rPr lang="en-US" b="1" dirty="0" err="1"/>
              <a:t>Wolpert</a:t>
            </a:r>
            <a:r>
              <a:rPr lang="en-US" b="1" dirty="0"/>
              <a:t> in 1990 [3] and was initially presented as a </a:t>
            </a:r>
            <a:r>
              <a:rPr lang="en-US" b="1" dirty="0">
                <a:solidFill>
                  <a:srgbClr val="00B0F0"/>
                </a:solidFill>
              </a:rPr>
              <a:t>method to combine multiple models for classification. </a:t>
            </a:r>
            <a:endParaRPr lang="en-US" b="1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[3] </a:t>
            </a:r>
            <a:r>
              <a:rPr lang="en-US" dirty="0" err="1" smtClean="0"/>
              <a:t>Wolpert</a:t>
            </a:r>
            <a:r>
              <a:rPr lang="en-US" dirty="0" smtClean="0"/>
              <a:t>, D. H., “Stacked Generalization” Los Alamos, NM, Tech. Rep. LA-UR-90-3460, 1990. </a:t>
            </a:r>
          </a:p>
          <a:p>
            <a:pPr lvl="1"/>
            <a:r>
              <a:rPr lang="en-US" dirty="0" smtClean="0"/>
              <a:t>[6] L. </a:t>
            </a:r>
            <a:r>
              <a:rPr lang="en-US" dirty="0" err="1" smtClean="0"/>
              <a:t>Breiman</a:t>
            </a:r>
            <a:r>
              <a:rPr lang="en-US" dirty="0" smtClean="0"/>
              <a:t>, “Stacked Regression”, </a:t>
            </a:r>
            <a:r>
              <a:rPr lang="en-US" i="1" dirty="0" smtClean="0"/>
              <a:t>Machine Learning, vol. 24, no. 1, 1996. </a:t>
            </a:r>
          </a:p>
          <a:p>
            <a:pPr lvl="1"/>
            <a:r>
              <a:rPr lang="en-US" dirty="0" smtClean="0"/>
              <a:t>[7] P. Smyth and D. </a:t>
            </a:r>
            <a:r>
              <a:rPr lang="en-US" dirty="0" err="1" smtClean="0"/>
              <a:t>Wolpert</a:t>
            </a:r>
            <a:r>
              <a:rPr lang="en-US" dirty="0" smtClean="0"/>
              <a:t>, “An evaluation of linearly combining density estimators via stacking”, Information and Computer Science Department</a:t>
            </a:r>
            <a:r>
              <a:rPr lang="en-US" i="1" dirty="0" smtClean="0"/>
              <a:t>, University of California, Irvine, Tech. Rep., 1998.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Next </a:t>
            </a:r>
            <a:r>
              <a:rPr lang="en-US" b="1" dirty="0"/>
              <a:t>SG was also used for </a:t>
            </a:r>
            <a:r>
              <a:rPr lang="en-US" b="1" dirty="0">
                <a:solidFill>
                  <a:srgbClr val="3333FF"/>
                </a:solidFill>
              </a:rPr>
              <a:t>regression</a:t>
            </a:r>
            <a:r>
              <a:rPr lang="en-US" b="1" dirty="0"/>
              <a:t> and even </a:t>
            </a:r>
            <a:r>
              <a:rPr lang="en-US" b="1" dirty="0">
                <a:solidFill>
                  <a:srgbClr val="3333FF"/>
                </a:solidFill>
              </a:rPr>
              <a:t>unsupervised </a:t>
            </a:r>
            <a:r>
              <a:rPr lang="en-US" b="1" dirty="0"/>
              <a:t>learning [7].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4.2. Stacked Regression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 we have a 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pool of experts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estimating a target function : the pool composes the so called “</a:t>
            </a:r>
            <a:r>
              <a:rPr lang="en-US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Level-0 </a:t>
            </a:r>
            <a:r>
              <a:rPr lang="en-US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generalizer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and it is trained in the first stage of SR. 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stage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consists in training a Regression Level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as inputs the outputs of </a:t>
            </a:r>
            <a:r>
              <a:rPr lang="en-US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Level-0 </a:t>
            </a:r>
            <a:r>
              <a:rPr lang="en-US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generalizers</a:t>
            </a:r>
            <a:r>
              <a:rPr lang="en-US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tryis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estimate the </a:t>
            </a:r>
            <a:r>
              <a:rPr lang="en-US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Values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every possible output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Level-1 Regression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stage is called “</a:t>
            </a:r>
            <a:r>
              <a:rPr lang="en-US" i="1" dirty="0"/>
              <a:t>Level-1 Regression” and its purpose is to </a:t>
            </a:r>
            <a:r>
              <a:rPr lang="en-US" i="1" dirty="0">
                <a:solidFill>
                  <a:srgbClr val="FF3300"/>
                </a:solidFill>
              </a:rPr>
              <a:t>learn the biases </a:t>
            </a:r>
            <a:r>
              <a:rPr lang="en-US" i="1" dirty="0"/>
              <a:t>of Level-0 </a:t>
            </a:r>
            <a:r>
              <a:rPr lang="en-US" i="1" dirty="0" err="1"/>
              <a:t>generalizers</a:t>
            </a:r>
            <a:r>
              <a:rPr lang="en-US" i="1" dirty="0"/>
              <a:t>. 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is very important that Level-1 and Level-0 machine </a:t>
            </a:r>
            <a:r>
              <a:rPr lang="en-US" dirty="0">
                <a:solidFill>
                  <a:srgbClr val="3333FF"/>
                </a:solidFill>
              </a:rPr>
              <a:t>learning networks </a:t>
            </a:r>
            <a:r>
              <a:rPr lang="en-US" dirty="0">
                <a:solidFill>
                  <a:srgbClr val="FF3300"/>
                </a:solidFill>
              </a:rPr>
              <a:t>are trained using different dataset</a:t>
            </a:r>
            <a:r>
              <a:rPr lang="en-US" dirty="0"/>
              <a:t>: </a:t>
            </a:r>
            <a:endParaRPr lang="en-US" dirty="0" smtClean="0"/>
          </a:p>
          <a:p>
            <a:pPr marL="971550" lvl="1" indent="-514350"/>
            <a:r>
              <a:rPr lang="en-US" dirty="0" smtClean="0"/>
              <a:t>in </a:t>
            </a:r>
            <a:r>
              <a:rPr lang="en-US" dirty="0"/>
              <a:t>this way generalization capabilities are granted, and over fitting probabilities is decreased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SVM-R array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000" t="11733" r="14000" b="7467"/>
          <a:stretch>
            <a:fillRect/>
          </a:stretch>
        </p:blipFill>
        <p:spPr bwMode="auto">
          <a:xfrm>
            <a:off x="1" y="1295234"/>
            <a:ext cx="9144000" cy="563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1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/>
              <a:t>We chose to evaluate two kinds of Level-1 approach: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/>
              <a:t>Array of </a:t>
            </a:r>
            <a:r>
              <a:rPr lang="en-US" sz="2000" b="1" dirty="0" smtClean="0"/>
              <a:t>Support Vector Machines </a:t>
            </a:r>
            <a:r>
              <a:rPr lang="en-US" sz="2000" b="1" dirty="0" err="1" smtClean="0"/>
              <a:t>Regressors</a:t>
            </a:r>
            <a:r>
              <a:rPr lang="en-US" sz="2000" b="1" dirty="0" smtClean="0"/>
              <a:t> (SVM-R), one for every possible output class (Fig. 9).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Neural Network -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 Layer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Perceptron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(ANN-MLP) with an output for every possible class (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Fig. 10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4000" t="12800" r="15333" b="7467"/>
          <a:stretch>
            <a:fillRect/>
          </a:stretch>
        </p:blipFill>
        <p:spPr bwMode="auto">
          <a:xfrm>
            <a:off x="0" y="1209164"/>
            <a:ext cx="9144000" cy="564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1295400"/>
            <a:ext cx="39624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SVM-R approach is different from ANN-MLP since every Level-1 output is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 from each other.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output is obtained using a different SVM-R network trained to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recognized its own class and to regret all the other.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4648200"/>
            <a:ext cx="38100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ANN-MLP outputs are instead obtained by a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network with multiple outputs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where each output is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influenced by the full connection between units of hidden-outputs layer.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81000"/>
            <a:ext cx="9144000" cy="5943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Linear Combination of methods </a:t>
            </a: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4000" t="9600" r="14000" b="22400"/>
          <a:stretch>
            <a:fillRect/>
          </a:stretch>
        </p:blipFill>
        <p:spPr bwMode="auto">
          <a:xfrm>
            <a:off x="0" y="1447800"/>
            <a:ext cx="9143999" cy="473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4.3 Linear Combination of methods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762000"/>
            <a:ext cx="4800600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three methods previously analyzed can be linearly combined using weights such to obtain a unique more precise reply; the combination scheme is illustrated in </a:t>
            </a:r>
            <a:r>
              <a:rPr lang="en-US" sz="2000" b="1" dirty="0" smtClean="0"/>
              <a:t>Fig. 11. 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826675"/>
            <a:ext cx="48006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linear combination is weighted and </a:t>
            </a:r>
            <a:r>
              <a:rPr lang="en-US" b="1" i="1" dirty="0" smtClean="0">
                <a:solidFill>
                  <a:srgbClr val="FF0000"/>
                </a:solidFill>
              </a:rPr>
              <a:t>weights </a:t>
            </a:r>
            <a:r>
              <a:rPr lang="en-US" b="1" i="1" dirty="0" err="1" smtClean="0">
                <a:solidFill>
                  <a:srgbClr val="FF0000"/>
                </a:solidFill>
              </a:rPr>
              <a:t>w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have been chosen according to generalization capabilities evaluated during Validation Phase on Validation Set images, where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38862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 11. Linear Weighted Combination of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Regressors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35333" t="48000" r="36000" b="42667"/>
          <a:stretch>
            <a:fillRect/>
          </a:stretch>
        </p:blipFill>
        <p:spPr bwMode="auto">
          <a:xfrm>
            <a:off x="4872015" y="6019800"/>
            <a:ext cx="411958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267200" y="4800600"/>
            <a:ext cx="48768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</a:rPr>
              <a:t>Final Stage and Training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Final stage: Level-1 outputs analysis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991600" cy="40386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600" dirty="0" smtClean="0"/>
              <a:t>For </a:t>
            </a:r>
            <a:r>
              <a:rPr lang="en-US" sz="3600" dirty="0">
                <a:solidFill>
                  <a:srgbClr val="FF0000"/>
                </a:solidFill>
              </a:rPr>
              <a:t>every room class </a:t>
            </a:r>
            <a:r>
              <a:rPr lang="en-US" sz="3600" dirty="0"/>
              <a:t>available Level-1 stage </a:t>
            </a:r>
            <a:r>
              <a:rPr lang="en-US" sz="3600" dirty="0">
                <a:solidFill>
                  <a:srgbClr val="3333FF"/>
                </a:solidFill>
              </a:rPr>
              <a:t>gives an output </a:t>
            </a:r>
            <a:r>
              <a:rPr lang="en-US" sz="3600" dirty="0"/>
              <a:t>in the range [0.0, 1.0], </a:t>
            </a:r>
            <a:endParaRPr lang="en-US" sz="3600" dirty="0" smtClean="0"/>
          </a:p>
          <a:p>
            <a:pPr marL="914400" lvl="1" indent="-514350"/>
            <a:r>
              <a:rPr lang="en-US" dirty="0" smtClean="0"/>
              <a:t>Where:</a:t>
            </a:r>
          </a:p>
          <a:p>
            <a:pPr marL="1314450" lvl="2" indent="-514350"/>
            <a:r>
              <a:rPr lang="en-US" dirty="0" smtClean="0"/>
              <a:t> </a:t>
            </a:r>
            <a:r>
              <a:rPr lang="en-US" b="1" dirty="0">
                <a:solidFill>
                  <a:srgbClr val="FF3300"/>
                </a:solidFill>
              </a:rPr>
              <a:t>0.0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implies </a:t>
            </a:r>
            <a:r>
              <a:rPr lang="en-US" i="1" dirty="0">
                <a:solidFill>
                  <a:srgbClr val="00B050"/>
                </a:solidFill>
              </a:rPr>
              <a:t>total rejection </a:t>
            </a:r>
            <a:endParaRPr lang="en-US" i="1" dirty="0" smtClean="0">
              <a:solidFill>
                <a:srgbClr val="00B050"/>
              </a:solidFill>
            </a:endParaRPr>
          </a:p>
          <a:p>
            <a:pPr marL="1314450" lvl="2" indent="-514350"/>
            <a:r>
              <a:rPr lang="en-US" b="1" dirty="0" smtClean="0">
                <a:solidFill>
                  <a:srgbClr val="FF3300"/>
                </a:solidFill>
              </a:rPr>
              <a:t>1.0</a:t>
            </a:r>
            <a:r>
              <a:rPr lang="en-US" i="1" dirty="0" smtClean="0"/>
              <a:t> implies total </a:t>
            </a:r>
            <a:r>
              <a:rPr lang="en-US" i="1" dirty="0"/>
              <a:t>agreement.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6667" t="24533" r="40000" b="29867"/>
          <a:stretch>
            <a:fillRect/>
          </a:stretch>
        </p:blipFill>
        <p:spPr bwMode="auto">
          <a:xfrm>
            <a:off x="0" y="2949054"/>
            <a:ext cx="4571604" cy="390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0"/>
            <a:ext cx="5029200" cy="6477000"/>
          </a:xfrm>
          <a:ln>
            <a:solidFill>
              <a:srgbClr val="92D050"/>
            </a:solidFill>
          </a:ln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At every available class is assigned a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Confidence </a:t>
            </a:r>
            <a:r>
              <a:rPr lang="en-US" i="1" dirty="0" smtClean="0"/>
              <a:t>based on the activation threshold scheme as illustrated in </a:t>
            </a:r>
            <a:r>
              <a:rPr lang="en-US" b="1" i="1" dirty="0" smtClean="0">
                <a:solidFill>
                  <a:srgbClr val="FF0000"/>
                </a:solidFill>
              </a:rPr>
              <a:t>Fig. 12.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/>
              <a:t>Th_h</a:t>
            </a:r>
            <a:r>
              <a:rPr lang="en-US" b="1" i="1" dirty="0" smtClean="0"/>
              <a:t> and </a:t>
            </a:r>
            <a:r>
              <a:rPr lang="en-US" b="1" i="1" dirty="0" err="1" smtClean="0"/>
              <a:t>Th_l</a:t>
            </a:r>
            <a:r>
              <a:rPr lang="en-US" b="1" i="1" dirty="0" smtClean="0"/>
              <a:t> values are respectively high and low activation threshold. 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If only one output was in Activation Zone the class related to that output has been chosen as final label reply;</a:t>
            </a:r>
          </a:p>
          <a:p>
            <a:pPr marL="914400" lvl="1" indent="-514350"/>
            <a:r>
              <a:rPr lang="en-US" b="1" i="1" dirty="0" smtClean="0"/>
              <a:t> if more than one output or none was in Activation Zone, </a:t>
            </a:r>
          </a:p>
          <a:p>
            <a:pPr marL="1314450" lvl="2" indent="-514350"/>
            <a:r>
              <a:rPr lang="en-US" sz="3100" b="1" i="1" dirty="0" smtClean="0"/>
              <a:t>we chose to reply “UNKNOWN” </a:t>
            </a:r>
          </a:p>
          <a:p>
            <a:pPr marL="1314450" lvl="2" indent="-514350"/>
            <a:r>
              <a:rPr lang="en-US" sz="3100" b="1" i="1" dirty="0" smtClean="0"/>
              <a:t>or to not reply according to the number of class present in every zone. </a:t>
            </a:r>
            <a:endParaRPr lang="en-US" sz="3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Concepts: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867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ImageCLEF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 conference with competition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– method to ….,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to select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 to select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Classifier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to select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Software realization of NN idea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to select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Stacked Regression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to select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Stacked Generalization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to select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 Vision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Two cameras used for image acquisition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Hough Transform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to transform image to the set of line equations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Butterfly variant works on Complex numbers  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Training phase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724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3300"/>
                </a:solidFill>
              </a:rPr>
              <a:t>Training </a:t>
            </a:r>
            <a:r>
              <a:rPr lang="en-US" sz="2800" dirty="0">
                <a:solidFill>
                  <a:srgbClr val="FF3300"/>
                </a:solidFill>
              </a:rPr>
              <a:t>phase </a:t>
            </a:r>
            <a:r>
              <a:rPr lang="en-US" sz="2800" dirty="0"/>
              <a:t>is a critical step for Machine Learning approach.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good configuration of training set will bring to a good performance of machine learning system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Training Set available for Robot Vision task was </a:t>
            </a:r>
            <a:r>
              <a:rPr lang="en-US" sz="2800" dirty="0">
                <a:solidFill>
                  <a:srgbClr val="FF3300"/>
                </a:solidFill>
              </a:rPr>
              <a:t>highly unbalanced</a:t>
            </a:r>
            <a:r>
              <a:rPr lang="en-US" sz="2800" dirty="0" smtClean="0">
                <a:solidFill>
                  <a:srgbClr val="FF33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There were rooms with 1146 examples images and rooms with only 192 images on a total of 4782 examples.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Training phase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724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Using </a:t>
            </a:r>
            <a:r>
              <a:rPr lang="en-US" sz="2400" dirty="0" smtClean="0"/>
              <a:t>the original </a:t>
            </a:r>
            <a:r>
              <a:rPr lang="en-US" sz="2400" dirty="0"/>
              <a:t>training set </a:t>
            </a:r>
            <a:r>
              <a:rPr lang="en-US" sz="2400" dirty="0" smtClean="0"/>
              <a:t>the following happened: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/>
              <a:t>system </a:t>
            </a:r>
            <a:r>
              <a:rPr lang="en-US" sz="2000" dirty="0">
                <a:solidFill>
                  <a:srgbClr val="FF3300"/>
                </a:solidFill>
              </a:rPr>
              <a:t>very </a:t>
            </a:r>
            <a:r>
              <a:rPr lang="en-US" sz="2000" dirty="0" smtClean="0">
                <a:solidFill>
                  <a:srgbClr val="FF3300"/>
                </a:solidFill>
              </a:rPr>
              <a:t>well performing </a:t>
            </a:r>
            <a:r>
              <a:rPr lang="en-US" sz="2000" dirty="0"/>
              <a:t>on rooms with a large number of example (i.e. Corridor) </a:t>
            </a:r>
            <a:endParaRPr lang="en-US" sz="2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and </a:t>
            </a:r>
            <a:r>
              <a:rPr lang="en-US" sz="2000" dirty="0">
                <a:solidFill>
                  <a:srgbClr val="FF3300"/>
                </a:solidFill>
              </a:rPr>
              <a:t>very weak </a:t>
            </a:r>
            <a:r>
              <a:rPr lang="en-US" sz="2000" dirty="0"/>
              <a:t>for the others (i.e. Printer Area).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To avoid this issue, Training Set has been reorganized according to this scheme: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/>
              <a:t>examples </a:t>
            </a:r>
            <a:r>
              <a:rPr lang="en-US" sz="1800" dirty="0"/>
              <a:t>was </a:t>
            </a:r>
            <a:r>
              <a:rPr lang="en-US" sz="1800" dirty="0">
                <a:solidFill>
                  <a:srgbClr val="FF3300"/>
                </a:solidFill>
              </a:rPr>
              <a:t>randomly distributed </a:t>
            </a:r>
            <a:r>
              <a:rPr lang="en-US" sz="1800" dirty="0"/>
              <a:t>to avoid “sequenced training”;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1800" dirty="0"/>
              <a:t>for every class was chosen 600 examples, replicating frames for those classes with less than 600 image couples;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/>
              <a:t>for </a:t>
            </a:r>
            <a:r>
              <a:rPr lang="en-US" sz="1800" b="1" dirty="0"/>
              <a:t>SG configurations, examples chosen to be presented to Level-0 stage were not inserted in training set for Level-1;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With this configuration scheme </a:t>
            </a:r>
            <a:r>
              <a:rPr lang="en-US" sz="3600" dirty="0" smtClean="0"/>
              <a:t>they </a:t>
            </a:r>
            <a:r>
              <a:rPr lang="en-US" sz="3600" dirty="0"/>
              <a:t>obtained a </a:t>
            </a:r>
            <a:r>
              <a:rPr lang="en-US" sz="3600" dirty="0">
                <a:solidFill>
                  <a:srgbClr val="FF3300"/>
                </a:solidFill>
              </a:rPr>
              <a:t>remarkable improvement </a:t>
            </a:r>
            <a:r>
              <a:rPr lang="en-US" sz="3600" dirty="0"/>
              <a:t>in performances </a:t>
            </a:r>
            <a:endParaRPr lang="en-US" sz="3600" dirty="0" smtClean="0"/>
          </a:p>
          <a:p>
            <a:pPr lvl="1"/>
            <a:r>
              <a:rPr lang="en-US" sz="3200" dirty="0" smtClean="0"/>
              <a:t>two </a:t>
            </a:r>
            <a:r>
              <a:rPr lang="en-US" sz="3200" dirty="0"/>
              <a:t>different training sets for Level-0 and Level-1, </a:t>
            </a:r>
            <a:endParaRPr lang="en-US" sz="3200" dirty="0" smtClean="0"/>
          </a:p>
          <a:p>
            <a:pPr lvl="1"/>
            <a:r>
              <a:rPr lang="en-US" sz="3200" dirty="0" smtClean="0"/>
              <a:t>each </a:t>
            </a:r>
            <a:r>
              <a:rPr lang="en-US" sz="3200" dirty="0"/>
              <a:t>composed of 4800 examples (just compare RUN #2 and RUN #10 scores in </a:t>
            </a:r>
            <a:r>
              <a:rPr lang="en-US" sz="3200" b="1" dirty="0"/>
              <a:t>Table 1). 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 Training phase 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/>
              <a:t>Table 1. Submitted RUNs Scores and System Configurations (</a:t>
            </a:r>
            <a:r>
              <a:rPr lang="en-US" sz="2800" b="1" dirty="0" err="1"/>
              <a:t>n.a</a:t>
            </a:r>
            <a:r>
              <a:rPr lang="en-US" sz="2800" b="1" dirty="0"/>
              <a:t>. </a:t>
            </a:r>
            <a:r>
              <a:rPr lang="en-US" sz="2800" b="1" i="1" dirty="0"/>
              <a:t>= used, but scores not available / </a:t>
            </a:r>
            <a:r>
              <a:rPr lang="en-US" sz="2800" b="1" i="1" dirty="0" err="1"/>
              <a:t>n.u</a:t>
            </a:r>
            <a:r>
              <a:rPr lang="en-US" sz="2800" b="1" i="1" dirty="0"/>
              <a:t>. = not used)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8133" r="8000" b="11733"/>
          <a:stretch>
            <a:fillRect/>
          </a:stretch>
        </p:blipFill>
        <p:spPr bwMode="auto">
          <a:xfrm>
            <a:off x="0" y="1969984"/>
            <a:ext cx="9144000" cy="48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Final Results and Future Works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 err="1"/>
              <a:t>ImageCLEF</a:t>
            </a:r>
            <a:r>
              <a:rPr lang="en-US" dirty="0"/>
              <a:t> 2010 Robot Vision Task </a:t>
            </a:r>
            <a:r>
              <a:rPr lang="en-US" dirty="0" smtClean="0"/>
              <a:t>twenty RUNs were submitted </a:t>
            </a:r>
            <a:r>
              <a:rPr lang="en-US" dirty="0"/>
              <a:t>(</a:t>
            </a:r>
            <a:r>
              <a:rPr lang="en-US" b="1" dirty="0"/>
              <a:t>Table 1) on a </a:t>
            </a:r>
            <a:r>
              <a:rPr lang="en-US" b="1" dirty="0">
                <a:solidFill>
                  <a:srgbClr val="FF3300"/>
                </a:solidFill>
              </a:rPr>
              <a:t>total of 42 RUNs </a:t>
            </a:r>
            <a:r>
              <a:rPr lang="en-US" b="1" dirty="0"/>
              <a:t>submitted by all the team participating.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Our </a:t>
            </a:r>
            <a:r>
              <a:rPr lang="en-US" b="1" dirty="0"/>
              <a:t>best score has been 253 (the winner totalized 677), obtained in RUN #14 and we placed 4th.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twenty submitted RUNs can be subdivided in five groups of four RUNs.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</a:t>
            </a:r>
            <a:r>
              <a:rPr lang="en-US" dirty="0"/>
              <a:t>group was composed of four tests on all the four methods previously illustrated and was different from the other for at least one feature.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first group was an initial test made training Level-0 Classifiers and Level-1 </a:t>
            </a:r>
            <a:r>
              <a:rPr lang="en-US" dirty="0" err="1"/>
              <a:t>Regressors</a:t>
            </a:r>
            <a:r>
              <a:rPr lang="en-US" dirty="0"/>
              <a:t> on the original unbalanced Training Set, for the other groups the same Balanced Training Set was used (see Par. 6).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second group </a:t>
            </a:r>
            <a:r>
              <a:rPr lang="en-US" dirty="0"/>
              <a:t>was the first test carried on recognition of “Unknown Rooms”; “Unknown Rooms” recognition has been disabled in the third group 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in case of not dominant Level-1 reply we chose to not give a reply label for the analyzed frame.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>
                <a:solidFill>
                  <a:srgbClr val="FF0000"/>
                </a:solidFill>
              </a:rPr>
              <a:t>the last two groups </a:t>
            </a:r>
            <a:r>
              <a:rPr lang="en-US" dirty="0"/>
              <a:t>Level-1 </a:t>
            </a:r>
            <a:r>
              <a:rPr lang="en-US" dirty="0" err="1"/>
              <a:t>Regressors</a:t>
            </a:r>
            <a:r>
              <a:rPr lang="en-US" dirty="0"/>
              <a:t> was trained again on the same Level-0 outputs of second and third groups,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/>
              <a:t>Stereo Vision disabled such to determinate its real contribute to final results,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we noticed that Disparity Map and 3D Space Classifiers performances were very poor. </a:t>
            </a:r>
          </a:p>
          <a:p>
            <a:endParaRPr lang="en-US" dirty="0" smtClean="0"/>
          </a:p>
          <a:p>
            <a:r>
              <a:rPr lang="en-US" dirty="0" smtClean="0"/>
              <a:t>Analyzing </a:t>
            </a:r>
            <a:r>
              <a:rPr lang="en-US" dirty="0"/>
              <a:t>result table is evident the strength of Combining of Classifiers method.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Final Results and Future Works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at RUNs from #9 to #12 we can notice that the best classifier in Level-0 (columns from 7 to 16) obtained a score of -725, while the worst result (column 2) in Level-1 configurations is -342.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evident also looking at RUNs from #13 to #16.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Final Results and Future Works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best RUN, the #14, was obtained using </a:t>
            </a:r>
            <a:r>
              <a:rPr lang="en-US" b="1" dirty="0"/>
              <a:t>SR with SVM approach, choosing to not classify unknown rooms (giving indeed no reply) and deactivating Stereo Vision Features that was not very performing (as highlighted in columns of runs from #5 to #12).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weakness of our method lies in unknown rooms recognizing phase.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improve this phase we developed a method that introduces a new Level of classification that, taking “Level-1” outputs as input, would make distinction between “known” and “unknown” rooms in the case that there is not a dominant Level-1 output (Par. 5).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short time available did not allow us to fully complete this enhancement, that is scheduled to realized for our future works on Image Classification.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Final Results and Future Works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[</a:t>
            </a:r>
            <a:r>
              <a:rPr lang="en-US" dirty="0"/>
              <a:t>1] </a:t>
            </a:r>
            <a:r>
              <a:rPr lang="en-US" dirty="0" err="1"/>
              <a:t>Andrzej</a:t>
            </a:r>
            <a:r>
              <a:rPr lang="en-US" dirty="0"/>
              <a:t> </a:t>
            </a:r>
            <a:r>
              <a:rPr lang="en-US" dirty="0" err="1"/>
              <a:t>Pronobis</a:t>
            </a:r>
            <a:r>
              <a:rPr lang="en-US" dirty="0"/>
              <a:t>, Marco </a:t>
            </a:r>
            <a:r>
              <a:rPr lang="en-US" dirty="0" err="1"/>
              <a:t>Fornoni</a:t>
            </a:r>
            <a:r>
              <a:rPr lang="en-US" dirty="0"/>
              <a:t>, </a:t>
            </a:r>
            <a:r>
              <a:rPr lang="en-US" dirty="0" err="1"/>
              <a:t>Henrik</a:t>
            </a:r>
            <a:r>
              <a:rPr lang="en-US" dirty="0"/>
              <a:t> I. Christensen, and Barbara Caputo, “The Robot Vision Task at </a:t>
            </a:r>
            <a:r>
              <a:rPr lang="en-US" dirty="0" err="1"/>
              <a:t>ImageCLEF</a:t>
            </a:r>
            <a:r>
              <a:rPr lang="en-US" dirty="0"/>
              <a:t> 2010” In the Working Notes of CLEF 2010, </a:t>
            </a:r>
            <a:r>
              <a:rPr lang="en-US" dirty="0" err="1"/>
              <a:t>Padova</a:t>
            </a:r>
            <a:r>
              <a:rPr lang="en-US" dirty="0"/>
              <a:t>, Italy, 2010. </a:t>
            </a:r>
          </a:p>
          <a:p>
            <a:r>
              <a:rPr lang="en-US" dirty="0"/>
              <a:t>[2] </a:t>
            </a:r>
            <a:r>
              <a:rPr lang="en-US" dirty="0" err="1"/>
              <a:t>Dima</a:t>
            </a:r>
            <a:r>
              <a:rPr lang="en-US" dirty="0"/>
              <a:t>, C. S., Nicolas, V., &amp; Martial, H., “Classifier Fusion for Outdoor Obstacle Detection”, In </a:t>
            </a:r>
            <a:r>
              <a:rPr lang="en-US" i="1" dirty="0"/>
              <a:t>International Conference on Robotics and Automation - Vol. 1, pp. 665-671, 2004. </a:t>
            </a:r>
          </a:p>
          <a:p>
            <a:r>
              <a:rPr lang="en-US" dirty="0"/>
              <a:t>[3] </a:t>
            </a:r>
            <a:r>
              <a:rPr lang="en-US" dirty="0" err="1"/>
              <a:t>Wolpert</a:t>
            </a:r>
            <a:r>
              <a:rPr lang="en-US" dirty="0"/>
              <a:t>, D. H., “Stacked Generalization” Los Alamos, NM, Tech. Rep. LA-UR-90-3460, 1990. </a:t>
            </a:r>
          </a:p>
          <a:p>
            <a:r>
              <a:rPr lang="en-US" dirty="0"/>
              <a:t>[4] M. </a:t>
            </a:r>
            <a:r>
              <a:rPr lang="en-US" dirty="0" err="1"/>
              <a:t>Perrone</a:t>
            </a:r>
            <a:r>
              <a:rPr lang="en-US" dirty="0"/>
              <a:t>, “Improving regression estimation: Averaging methods for variance reduction with extensions to general convex measure optimization”, Ph.D. dissertation, Brown </a:t>
            </a:r>
            <a:r>
              <a:rPr lang="en-US" dirty="0" err="1"/>
              <a:t>Universitiy</a:t>
            </a:r>
            <a:r>
              <a:rPr lang="en-US" dirty="0"/>
              <a:t>, 1993. </a:t>
            </a:r>
          </a:p>
          <a:p>
            <a:r>
              <a:rPr lang="en-US" dirty="0"/>
              <a:t>[5] M.P. </a:t>
            </a:r>
            <a:r>
              <a:rPr lang="en-US" dirty="0" err="1"/>
              <a:t>Perrone</a:t>
            </a:r>
            <a:r>
              <a:rPr lang="en-US" dirty="0"/>
              <a:t> and L.N. Cooper, “When networks disagree: Ensemble methods for Hybrid Neural Networks” in </a:t>
            </a:r>
            <a:r>
              <a:rPr lang="en-US" i="1" dirty="0"/>
              <a:t>Neural Network for speech and Image Processing, R. J. </a:t>
            </a:r>
            <a:r>
              <a:rPr lang="en-US" i="1" dirty="0" err="1"/>
              <a:t>Mammone</a:t>
            </a:r>
            <a:r>
              <a:rPr lang="en-US" i="1" dirty="0"/>
              <a:t>, Ed. Chapmann-Hallpp.126-142, 1993. </a:t>
            </a:r>
          </a:p>
          <a:p>
            <a:r>
              <a:rPr lang="en-US" dirty="0"/>
              <a:t>[6] L. </a:t>
            </a:r>
            <a:r>
              <a:rPr lang="en-US" dirty="0" err="1"/>
              <a:t>Breiman</a:t>
            </a:r>
            <a:r>
              <a:rPr lang="en-US" dirty="0"/>
              <a:t>, “Stacked Regression”, </a:t>
            </a:r>
            <a:r>
              <a:rPr lang="en-US" i="1" dirty="0"/>
              <a:t>Machine Learning, vol. 24, no. 1, 1996. </a:t>
            </a:r>
          </a:p>
          <a:p>
            <a:r>
              <a:rPr lang="en-US" dirty="0"/>
              <a:t>[7] P. Smyth and D. </a:t>
            </a:r>
            <a:r>
              <a:rPr lang="en-US" dirty="0" err="1"/>
              <a:t>Wolpert</a:t>
            </a:r>
            <a:r>
              <a:rPr lang="en-US" dirty="0"/>
              <a:t>, “An evaluation of linearly combining density estimators via stacking”, Information and Computer Science Department</a:t>
            </a:r>
            <a:r>
              <a:rPr lang="en-US" i="1" dirty="0"/>
              <a:t>, University of California, Irvine, Tech. Rep., 1998. </a:t>
            </a:r>
          </a:p>
          <a:p>
            <a:r>
              <a:rPr lang="en-US" dirty="0"/>
              <a:t>[8] </a:t>
            </a:r>
            <a:r>
              <a:rPr lang="en-US" dirty="0" err="1"/>
              <a:t>Matas</a:t>
            </a:r>
            <a:r>
              <a:rPr lang="en-US" dirty="0"/>
              <a:t>, J. and </a:t>
            </a:r>
            <a:r>
              <a:rPr lang="en-US" dirty="0" err="1"/>
              <a:t>Galambos</a:t>
            </a:r>
            <a:r>
              <a:rPr lang="en-US" dirty="0"/>
              <a:t>, C. and Kittler, J.V., “Progressive Probabilistic Hough Transform”, </a:t>
            </a:r>
            <a:r>
              <a:rPr lang="en-US" i="1" dirty="0"/>
              <a:t>BMVC98, 1998. </a:t>
            </a:r>
          </a:p>
          <a:p>
            <a:r>
              <a:rPr lang="en-US" dirty="0"/>
              <a:t>[9] H. </a:t>
            </a:r>
            <a:r>
              <a:rPr lang="en-US" dirty="0" err="1"/>
              <a:t>Hirschmuller</a:t>
            </a:r>
            <a:r>
              <a:rPr lang="en-US" dirty="0"/>
              <a:t>, “Stereo Vision in Structured Environments by Consistent Semi-Global Matching”, </a:t>
            </a:r>
            <a:r>
              <a:rPr lang="en-US" i="1" dirty="0"/>
              <a:t>CVPR (2)'06, pp. 2386-2393, 2006. </a:t>
            </a:r>
          </a:p>
          <a:p>
            <a:r>
              <a:rPr lang="en-US" dirty="0"/>
              <a:t>[10] J. </a:t>
            </a:r>
            <a:r>
              <a:rPr lang="en-US" dirty="0" err="1"/>
              <a:t>Shawe</a:t>
            </a:r>
            <a:r>
              <a:rPr lang="en-US" dirty="0"/>
              <a:t>-Taylor, N. </a:t>
            </a:r>
            <a:r>
              <a:rPr lang="en-US" dirty="0" err="1"/>
              <a:t>Cristianini</a:t>
            </a:r>
            <a:r>
              <a:rPr lang="en-US" dirty="0"/>
              <a:t>, “Support Vector Machines and other kernel-based learning methods”- Cambridge University Press, 2000. </a:t>
            </a:r>
          </a:p>
          <a:p>
            <a:r>
              <a:rPr lang="en-US" dirty="0"/>
              <a:t>[11] K. </a:t>
            </a:r>
            <a:r>
              <a:rPr lang="en-US" dirty="0" err="1"/>
              <a:t>Fukunaga</a:t>
            </a:r>
            <a:r>
              <a:rPr lang="en-US" dirty="0"/>
              <a:t>. “Introduction to Statistical Pattern Recognition. second ed.”, New York: Academic Press, 1990. </a:t>
            </a:r>
          </a:p>
          <a:p>
            <a:r>
              <a:rPr lang="en-US" dirty="0"/>
              <a:t>[12] “Canny Edge Detector” - http://en.wikipedia.org/wiki/Canny_edge_detector.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1 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91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ImageCLEF1 </a:t>
            </a:r>
            <a:r>
              <a:rPr lang="en-US" sz="2400" dirty="0"/>
              <a:t>hosted in 2010 the third edition </a:t>
            </a:r>
            <a:r>
              <a:rPr lang="en-US" sz="2400" dirty="0">
                <a:solidFill>
                  <a:srgbClr val="FF0000"/>
                </a:solidFill>
              </a:rPr>
              <a:t>of Robot Vision Challenge.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14400" lvl="1" indent="-51435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ImageCLEF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http://www.imageclef.org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task addressed the problem of </a:t>
            </a:r>
            <a:r>
              <a:rPr lang="en-US" sz="2400" dirty="0">
                <a:solidFill>
                  <a:srgbClr val="FF0000"/>
                </a:solidFill>
              </a:rPr>
              <a:t>Visual Place Classification</a:t>
            </a:r>
            <a:r>
              <a:rPr lang="en-US" sz="2400" dirty="0"/>
              <a:t>, this edition with a special focus on generalization [1]. </a:t>
            </a:r>
            <a:endParaRPr lang="en-US" sz="2400" dirty="0" smtClean="0"/>
          </a:p>
          <a:p>
            <a:pPr marL="914400" lvl="1" indent="-514350"/>
            <a:r>
              <a:rPr lang="en-US" sz="2000" dirty="0" smtClean="0"/>
              <a:t>[1] </a:t>
            </a:r>
            <a:r>
              <a:rPr lang="en-US" sz="2000" dirty="0" err="1" smtClean="0"/>
              <a:t>Andrzej</a:t>
            </a:r>
            <a:r>
              <a:rPr lang="en-US" sz="2000" dirty="0" smtClean="0"/>
              <a:t> </a:t>
            </a:r>
            <a:r>
              <a:rPr lang="en-US" sz="2000" dirty="0" err="1" smtClean="0"/>
              <a:t>Pronobis</a:t>
            </a:r>
            <a:r>
              <a:rPr lang="en-US" sz="2000" dirty="0" smtClean="0"/>
              <a:t>, Marco </a:t>
            </a:r>
            <a:r>
              <a:rPr lang="en-US" sz="2000" dirty="0" err="1" smtClean="0"/>
              <a:t>Fornoni</a:t>
            </a:r>
            <a:r>
              <a:rPr lang="en-US" sz="2000" dirty="0" smtClean="0"/>
              <a:t>, </a:t>
            </a:r>
            <a:r>
              <a:rPr lang="en-US" sz="2000" dirty="0" err="1" smtClean="0"/>
              <a:t>Henrik</a:t>
            </a:r>
            <a:r>
              <a:rPr lang="en-US" sz="2000" dirty="0" smtClean="0"/>
              <a:t> I. Christensen, and Barbara Caputo, “The Robot Vision Task at </a:t>
            </a:r>
            <a:r>
              <a:rPr lang="en-US" sz="2000" dirty="0" err="1" smtClean="0"/>
              <a:t>ImageCLEF</a:t>
            </a:r>
            <a:r>
              <a:rPr lang="en-US" sz="2000" dirty="0" smtClean="0"/>
              <a:t> 2010” In the Working Notes of CLEF 2010, </a:t>
            </a:r>
            <a:r>
              <a:rPr lang="en-US" sz="2000" dirty="0" err="1" smtClean="0"/>
              <a:t>Padova</a:t>
            </a:r>
            <a:r>
              <a:rPr lang="en-US" sz="2000" dirty="0" smtClean="0"/>
              <a:t>, Italy, 2010.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 chose to approach the challenge using </a:t>
            </a:r>
            <a:r>
              <a:rPr lang="en-US" sz="2400" dirty="0">
                <a:solidFill>
                  <a:srgbClr val="FF0000"/>
                </a:solidFill>
              </a:rPr>
              <a:t>Classifiers Combination method [2],</a:t>
            </a:r>
            <a:r>
              <a:rPr lang="en-US" sz="2400" dirty="0"/>
              <a:t> after the analysis of </a:t>
            </a:r>
            <a:r>
              <a:rPr lang="en-US" sz="2400" dirty="0">
                <a:solidFill>
                  <a:srgbClr val="0070C0"/>
                </a:solidFill>
              </a:rPr>
              <a:t>the provided training set images.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914400" lvl="1" indent="-514350"/>
            <a:r>
              <a:rPr lang="en-US" sz="2000" dirty="0" smtClean="0"/>
              <a:t>[2] </a:t>
            </a:r>
            <a:r>
              <a:rPr lang="en-US" sz="2000" dirty="0" err="1" smtClean="0"/>
              <a:t>Dima</a:t>
            </a:r>
            <a:r>
              <a:rPr lang="en-US" sz="2000" dirty="0" smtClean="0"/>
              <a:t>, C. S., Nicolas, V., &amp; Martial, H., “Classifier Fusion for Outdoor Obstacle Detection”, In </a:t>
            </a:r>
            <a:r>
              <a:rPr lang="en-US" sz="2000" i="1" dirty="0" smtClean="0"/>
              <a:t>International Conference on Robotics and Automation - Vol. 1, pp. 665-671, 2004. 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Introduction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91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Together </a:t>
            </a:r>
            <a:r>
              <a:rPr lang="en-US" sz="2800" dirty="0">
                <a:solidFill>
                  <a:srgbClr val="FF0000"/>
                </a:solidFill>
              </a:rPr>
              <a:t>to Training Set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Validation Set </a:t>
            </a:r>
            <a:r>
              <a:rPr lang="en-US" sz="2800" dirty="0"/>
              <a:t>was </a:t>
            </a:r>
            <a:r>
              <a:rPr lang="en-US" sz="2800" dirty="0" smtClean="0"/>
              <a:t>released.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Validation </a:t>
            </a:r>
            <a:r>
              <a:rPr lang="en-US" sz="2800" dirty="0"/>
              <a:t>Set consisted of </a:t>
            </a:r>
            <a:r>
              <a:rPr lang="en-US" sz="2800" dirty="0">
                <a:solidFill>
                  <a:srgbClr val="FF0000"/>
                </a:solidFill>
              </a:rPr>
              <a:t>2069 image couples </a:t>
            </a:r>
            <a:r>
              <a:rPr lang="en-US" sz="2800" dirty="0"/>
              <a:t>acquired on a different floor of the same building used to create the training set, but only seven known rooms was visited and three “</a:t>
            </a:r>
            <a:r>
              <a:rPr lang="en-US" sz="2800" i="1" dirty="0"/>
              <a:t>Unknown” rooms were added to be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 to test “Unknown” recognition techniques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sets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382000" cy="5135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Finally </a:t>
            </a:r>
            <a:r>
              <a:rPr lang="en-US" sz="2000" dirty="0"/>
              <a:t>after about one month from Training Set release, a final Test Set was released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dirty="0"/>
              <a:t>It consisted of 2741 unlabeled image couples acquired to a third floor of the same building.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Analogue </a:t>
            </a:r>
            <a:r>
              <a:rPr lang="en-US" sz="2000" dirty="0"/>
              <a:t>rooms were visited and other “Unknown” rooms were presented.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We </a:t>
            </a:r>
            <a:r>
              <a:rPr lang="en-US" sz="2000" dirty="0"/>
              <a:t>performed twenty different RUNs on test set: </a:t>
            </a:r>
            <a:endParaRPr lang="en-US" sz="2000" dirty="0" smtClean="0"/>
          </a:p>
          <a:p>
            <a:pPr marL="914400" lvl="1" indent="-457200"/>
            <a:r>
              <a:rPr lang="en-US" sz="2000" dirty="0" smtClean="0"/>
              <a:t>five </a:t>
            </a:r>
            <a:r>
              <a:rPr lang="en-US" sz="2000" dirty="0"/>
              <a:t>RUNs for each of the four </a:t>
            </a:r>
            <a:r>
              <a:rPr lang="en-US" sz="2000" b="1" dirty="0">
                <a:solidFill>
                  <a:srgbClr val="FF0000"/>
                </a:solidFill>
              </a:rPr>
              <a:t>different Classifiers Combination </a:t>
            </a:r>
            <a:r>
              <a:rPr lang="en-US" sz="2000" dirty="0"/>
              <a:t>methods we developed. 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each submitted RUN was given a score as described in [1].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26667" r="6667" b="20267"/>
          <a:stretch>
            <a:fillRect/>
          </a:stretch>
        </p:blipFill>
        <p:spPr bwMode="auto">
          <a:xfrm>
            <a:off x="0" y="2969914"/>
            <a:ext cx="9144000" cy="388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idea of the architecture :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classifiers in robot vision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7848600" cy="132343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/>
              <a:t>The approach we chose to follow is illustrated in </a:t>
            </a:r>
            <a:r>
              <a:rPr lang="en-US" sz="2000" b="1" dirty="0" smtClean="0">
                <a:solidFill>
                  <a:srgbClr val="FF3300"/>
                </a:solidFill>
              </a:rPr>
              <a:t>Fig. 1: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b="1" dirty="0" smtClean="0"/>
              <a:t>each </a:t>
            </a:r>
            <a:r>
              <a:rPr lang="en-US" sz="2000" b="1" dirty="0" smtClean="0">
                <a:solidFill>
                  <a:srgbClr val="FF3300"/>
                </a:solidFill>
              </a:rPr>
              <a:t>stereo image couple </a:t>
            </a:r>
            <a:r>
              <a:rPr lang="en-US" sz="2000" b="1" dirty="0" smtClean="0"/>
              <a:t>is processed to </a:t>
            </a:r>
            <a:r>
              <a:rPr lang="en-US" sz="2000" b="1" dirty="0" smtClean="0">
                <a:solidFill>
                  <a:srgbClr val="00B0F0"/>
                </a:solidFill>
              </a:rPr>
              <a:t>extract different kind of visual features </a:t>
            </a:r>
            <a:r>
              <a:rPr lang="en-US" sz="2000" b="1" dirty="0" smtClean="0"/>
              <a:t>that are analyzed by </a:t>
            </a:r>
            <a:r>
              <a:rPr lang="en-US" sz="2000" b="1" dirty="0" smtClean="0">
                <a:solidFill>
                  <a:srgbClr val="00B050"/>
                </a:solidFill>
              </a:rPr>
              <a:t>a first stage </a:t>
            </a:r>
            <a:r>
              <a:rPr lang="en-US" sz="2000" b="1" dirty="0" smtClean="0"/>
              <a:t>of classifier (</a:t>
            </a:r>
            <a:r>
              <a:rPr lang="en-US" sz="2000" b="1" i="1" dirty="0" smtClean="0"/>
              <a:t>Level-0) to produce a set of label.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System Architecture  based 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3300"/>
                </a:solidFill>
              </a:rPr>
              <a:t>Level-0. </a:t>
            </a:r>
            <a:r>
              <a:rPr lang="en-US" b="1" i="1" dirty="0" smtClean="0">
                <a:solidFill>
                  <a:srgbClr val="00B050"/>
                </a:solidFill>
              </a:rPr>
              <a:t>The </a:t>
            </a:r>
            <a:r>
              <a:rPr lang="en-US" b="1" i="1" dirty="0">
                <a:solidFill>
                  <a:srgbClr val="00B050"/>
                </a:solidFill>
              </a:rPr>
              <a:t>set of label produced by Level-0 becomes the input for the second </a:t>
            </a:r>
            <a:r>
              <a:rPr lang="en-US" b="1" i="1" dirty="0" smtClean="0">
                <a:solidFill>
                  <a:srgbClr val="00B050"/>
                </a:solidFill>
              </a:rPr>
              <a:t>stage, </a:t>
            </a:r>
            <a:r>
              <a:rPr lang="en-US" b="1" i="1" dirty="0" smtClean="0"/>
              <a:t>Level-1.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3300"/>
                </a:solidFill>
              </a:rPr>
              <a:t>Level-1</a:t>
            </a:r>
            <a:r>
              <a:rPr lang="en-US" b="1" i="1" dirty="0" smtClean="0"/>
              <a:t> produces </a:t>
            </a:r>
            <a:r>
              <a:rPr lang="en-US" b="1" i="1" dirty="0"/>
              <a:t>a set of values indicating the Confidence Level of every possible output class. </a:t>
            </a:r>
            <a:endParaRPr lang="en-US" b="1" i="1" dirty="0" smtClean="0"/>
          </a:p>
          <a:p>
            <a:pPr marL="514350" indent="-514350">
              <a:buFont typeface="+mj-lt"/>
              <a:buAutoNum type="arabicPeriod"/>
            </a:pP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3300"/>
                </a:solidFill>
              </a:rPr>
              <a:t>A </a:t>
            </a:r>
            <a:r>
              <a:rPr lang="en-US" b="1" i="1" dirty="0">
                <a:solidFill>
                  <a:srgbClr val="FF3300"/>
                </a:solidFill>
              </a:rPr>
              <a:t>final stage </a:t>
            </a:r>
            <a:r>
              <a:rPr lang="en-US" b="1" i="1" dirty="0"/>
              <a:t>analyzes Level-1 outputs and gives in output the final reply.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3431</Words>
  <Application>Microsoft Office PowerPoint</Application>
  <PresentationFormat>On-screen Show (4:3)</PresentationFormat>
  <Paragraphs>274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Combination of Classifiers for Indoor Room Recognition CGS participation at ImageCLEF2010 Robot Vision Task </vt:lpstr>
      <vt:lpstr> Abstract. </vt:lpstr>
      <vt:lpstr> Abstract. </vt:lpstr>
      <vt:lpstr> Concepts: </vt:lpstr>
      <vt:lpstr> 1 Introduction </vt:lpstr>
      <vt:lpstr> 1. Introduction </vt:lpstr>
      <vt:lpstr>Training sets</vt:lpstr>
      <vt:lpstr>Slide 8</vt:lpstr>
      <vt:lpstr> System Architecture  based on levels</vt:lpstr>
      <vt:lpstr>Motivation for this type of architecture </vt:lpstr>
      <vt:lpstr>3 Level-0: a Pool of Experts </vt:lpstr>
      <vt:lpstr>Slide 12</vt:lpstr>
      <vt:lpstr> Various  Features </vt:lpstr>
      <vt:lpstr>3.1. Color Features </vt:lpstr>
      <vt:lpstr>Fig. 3. Color feature extraction</vt:lpstr>
      <vt:lpstr>3.2. Texture Features </vt:lpstr>
      <vt:lpstr>Fig. 4. Texture Features Extraction </vt:lpstr>
      <vt:lpstr>3.3. Segment Features </vt:lpstr>
      <vt:lpstr>Slide 19</vt:lpstr>
      <vt:lpstr>3.4. Depth Features </vt:lpstr>
      <vt:lpstr>Slide 21</vt:lpstr>
      <vt:lpstr>3.5.   3D Space Features </vt:lpstr>
      <vt:lpstr> 3D Space Features </vt:lpstr>
      <vt:lpstr>Level-1: Regression Stage </vt:lpstr>
      <vt:lpstr>4. Level-1: Regression Stage </vt:lpstr>
      <vt:lpstr>Slide 26</vt:lpstr>
      <vt:lpstr>Fig. 8. Committee of Experts </vt:lpstr>
      <vt:lpstr> Committee of Experts</vt:lpstr>
      <vt:lpstr>Stacked Regression </vt:lpstr>
      <vt:lpstr>4.2. Stacked Regression </vt:lpstr>
      <vt:lpstr>4.2. Stacked Regression </vt:lpstr>
      <vt:lpstr>“Level-1 Regression</vt:lpstr>
      <vt:lpstr>SVM-R array</vt:lpstr>
      <vt:lpstr>Artificial Neural Network - Multi Layer Perceptron (ANN-MLP) with an output for every possible class (Fig. 10).  </vt:lpstr>
      <vt:lpstr>Slide 35</vt:lpstr>
      <vt:lpstr>Slide 36</vt:lpstr>
      <vt:lpstr>Slide 37</vt:lpstr>
      <vt:lpstr>5. Final stage: Level-1 outputs analysis </vt:lpstr>
      <vt:lpstr>Slide 39</vt:lpstr>
      <vt:lpstr>6. Training phase </vt:lpstr>
      <vt:lpstr>6. Training phase </vt:lpstr>
      <vt:lpstr>Slide 42</vt:lpstr>
      <vt:lpstr>Table 1. Submitted RUNs Scores and System Configurations (n.a. = used, but scores not available / n.u. = not used)</vt:lpstr>
      <vt:lpstr>7. Final Results and Future Works </vt:lpstr>
      <vt:lpstr>Slide 45</vt:lpstr>
      <vt:lpstr>Slide 46</vt:lpstr>
      <vt:lpstr>Slide 47</vt:lpstr>
      <vt:lpstr>Conclusions</vt:lpstr>
      <vt:lpstr>References 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27</cp:revision>
  <dcterms:created xsi:type="dcterms:W3CDTF">2011-02-04T19:49:15Z</dcterms:created>
  <dcterms:modified xsi:type="dcterms:W3CDTF">2011-03-02T00:55:39Z</dcterms:modified>
</cp:coreProperties>
</file>